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xlsx" ContentType="application/vnd.openxmlformats-officedocument.spreadsheetml.sheet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customXml/item3.xml" ContentType="application/xml"/>
  <Override PartName="/customXml/itemProps3.xml" ContentType="application/vnd.openxmlformats-officedocument.customXmlProperties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customXml/item2.xml" ContentType="application/xml"/>
  <Override PartName="/customXml/itemProps2.xml" ContentType="application/vnd.openxmlformats-officedocument.customXmlProperties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customXml/item1.xml" ContentType="application/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57" r:id="rId6"/>
    <p:sldId id="278" r:id="rId7"/>
    <p:sldId id="277" r:id="rId8"/>
    <p:sldId id="265" r:id="rId9"/>
    <p:sldId id="259" r:id="rId10"/>
    <p:sldId id="260" r:id="rId11"/>
    <p:sldId id="275" r:id="rId12"/>
    <p:sldId id="276" r:id="rId13"/>
    <p:sldId id="264" r:id="rId14"/>
    <p:sldId id="271" r:id="rId15"/>
    <p:sldId id="261" r:id="rId16"/>
    <p:sldId id="273" r:id="rId17"/>
    <p:sldId id="26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.xml" Id="rId8" /><Relationship Type="http://schemas.openxmlformats.org/officeDocument/2006/relationships/slide" Target="/ppt/slides/slide9.xml" Id="rId13" /><Relationship Type="http://schemas.openxmlformats.org/officeDocument/2006/relationships/slide" Target="/ppt/slides/slide14.xml" Id="rId18" /><Relationship Type="http://schemas.openxmlformats.org/officeDocument/2006/relationships/customXml" Target="/customXml/item3.xml" Id="rId3" /><Relationship Type="http://schemas.openxmlformats.org/officeDocument/2006/relationships/presProps" Target="/ppt/presProps.xml" Id="rId21" /><Relationship Type="http://schemas.openxmlformats.org/officeDocument/2006/relationships/slide" Target="/ppt/slides/slide3.xml" Id="rId7" /><Relationship Type="http://schemas.openxmlformats.org/officeDocument/2006/relationships/slide" Target="/ppt/slides/slide8.xml" Id="rId12" /><Relationship Type="http://schemas.openxmlformats.org/officeDocument/2006/relationships/slide" Target="/ppt/slides/slide13.xml" Id="rId17" /><Relationship Type="http://schemas.openxmlformats.org/officeDocument/2006/relationships/customXml" Target="/customXml/item2.xml" Id="rId2" /><Relationship Type="http://schemas.openxmlformats.org/officeDocument/2006/relationships/slide" Target="/ppt/slides/slide12.xml" Id="rId16" /><Relationship Type="http://schemas.openxmlformats.org/officeDocument/2006/relationships/notesMaster" Target="/ppt/notesMasters/notesMaster1.xml" Id="rId20" /><Relationship Type="http://schemas.openxmlformats.org/officeDocument/2006/relationships/customXml" Target="/customXml/item1.xml" Id="rId1" /><Relationship Type="http://schemas.openxmlformats.org/officeDocument/2006/relationships/slide" Target="/ppt/slides/slide2.xml" Id="rId6" /><Relationship Type="http://schemas.openxmlformats.org/officeDocument/2006/relationships/slide" Target="/ppt/slides/slide7.xml" Id="rId11" /><Relationship Type="http://schemas.openxmlformats.org/officeDocument/2006/relationships/tableStyles" Target="/ppt/tableStyles.xml" Id="rId24" /><Relationship Type="http://schemas.openxmlformats.org/officeDocument/2006/relationships/slide" Target="/ppt/slides/slide1.xml" Id="rId5" /><Relationship Type="http://schemas.openxmlformats.org/officeDocument/2006/relationships/slide" Target="/ppt/slides/slide11.xml" Id="rId15" /><Relationship Type="http://schemas.openxmlformats.org/officeDocument/2006/relationships/theme" Target="/ppt/theme/theme1.xml" Id="rId23" /><Relationship Type="http://schemas.openxmlformats.org/officeDocument/2006/relationships/slide" Target="/ppt/slides/slide6.xml" Id="rId10" /><Relationship Type="http://schemas.openxmlformats.org/officeDocument/2006/relationships/slide" Target="/ppt/slides/slide15.xml" Id="rId19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5.xml" Id="rId9" /><Relationship Type="http://schemas.openxmlformats.org/officeDocument/2006/relationships/slide" Target="/ppt/slides/slide10.xml" Id="rId14" /><Relationship Type="http://schemas.openxmlformats.org/officeDocument/2006/relationships/viewProps" Target="/ppt/viewProps.xml" Id="rId22" /></Relationships>
</file>

<file path=ppt/charts/_rels/chart1.xml.rels>&#65279;<?xml version="1.0" encoding="utf-8"?><Relationships xmlns="http://schemas.openxmlformats.org/package/2006/relationships"><Relationship Type="http://schemas.openxmlformats.org/officeDocument/2006/relationships/package" Target="/ppt/embeddings/Microsoft_Excel_Worksheet.xlsx" Id="rId3" /><Relationship Type="http://schemas.microsoft.com/office/2011/relationships/chartColorStyle" Target="/ppt/charts/colors1.xml" Id="rId2" /><Relationship Type="http://schemas.microsoft.com/office/2011/relationships/chartStyle" Target="/ppt/charts/style1.xml" Id="rId1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 Distribution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E2-495D-96CF-9EC90A212D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E2-495D-96CF-9EC90A212D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E2-495D-96CF-9EC90A212DB6}"/>
              </c:ext>
            </c:extLst>
          </c:dPt>
          <c:cat>
            <c:strRef>
              <c:f>Sheet1!$A$2:$A$4</c:f>
              <c:strCache>
                <c:ptCount val="3"/>
                <c:pt idx="0">
                  <c:v>Electronics</c:v>
                </c:pt>
                <c:pt idx="1">
                  <c:v>Drivetrain</c:v>
                </c:pt>
                <c:pt idx="2">
                  <c:v>Self-Produced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14.4</c:v>
                </c:pt>
                <c:pt idx="1">
                  <c:v>19.34</c:v>
                </c:pt>
                <c:pt idx="2">
                  <c:v>1.38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86-4BAA-ABB5-A21BFF4B65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2CA9E-FD31-4996-A7A3-33ECA5275F3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71ED1-8736-4546-A189-215DC904BB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48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71ED1-8736-4546-A189-215DC904BB1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382078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4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4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8801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5.xml" Id="rId5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0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7" r:id="rId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image" Target="/ppt/media/image16.png" Id="rId2" /><Relationship Type="http://schemas.openxmlformats.org/officeDocument/2006/relationships/slideLayout" Target="/ppt/slideLayouts/slideLayout5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8.png" Id="rId2" /><Relationship Type="http://schemas.openxmlformats.org/officeDocument/2006/relationships/slideLayout" Target="/ppt/slideLayouts/slideLayout2.xml" Id="rId1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20.png" Id="rId3" /><Relationship Type="http://schemas.openxmlformats.org/officeDocument/2006/relationships/image" Target="/ppt/media/image19.png" Id="rId2" /><Relationship Type="http://schemas.openxmlformats.org/officeDocument/2006/relationships/slideLayout" Target="/ppt/slideLayouts/slideLayout2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chart" Target="/ppt/charts/chart1.xml" Id="rId2" /><Relationship Type="http://schemas.openxmlformats.org/officeDocument/2006/relationships/slideLayout" Target="/ppt/slideLayouts/slideLayout2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png" Id="rId2" /><Relationship Type="http://schemas.openxmlformats.org/officeDocument/2006/relationships/slideLayout" Target="/ppt/slideLayouts/slideLayout5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5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image" Target="/ppt/media/image4.png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7.png" Id="rId5" /><Relationship Type="http://schemas.openxmlformats.org/officeDocument/2006/relationships/image" Target="/ppt/media/image6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9.png" Id="rId5" /><Relationship Type="http://schemas.openxmlformats.org/officeDocument/2006/relationships/image" Target="/ppt/media/image8.png" Id="rId4" /><Relationship Type="http://schemas.openxmlformats.org/officeDocument/2006/relationships/video" Target="/ppt/media/media1.mp4" Id="rId2" /><Relationship Type="http://schemas.microsoft.com/office/2007/relationships/media" Target="/ppt/media/media1.mp4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3" /><Relationship Type="http://schemas.openxmlformats.org/officeDocument/2006/relationships/image" Target="/ppt/media/image10.png" Id="rId4" /><Relationship Type="http://schemas.openxmlformats.org/officeDocument/2006/relationships/video" Target="/ppt/media/media2.mp4" Id="rId2" /><Relationship Type="http://schemas.microsoft.com/office/2007/relationships/media" Target="/ppt/media/media2.mp4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image" Target="/ppt/media/image11.png" Id="rId2" /><Relationship Type="http://schemas.openxmlformats.org/officeDocument/2006/relationships/slideLayout" Target="/ppt/slideLayouts/slideLayout2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3.png" Id="rId2" /><Relationship Type="http://schemas.openxmlformats.org/officeDocument/2006/relationships/slideLayout" Target="/ppt/slideLayouts/slideLayout2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4.png" Id="rId2" /><Relationship Type="http://schemas.openxmlformats.org/officeDocument/2006/relationships/slideLayout" Target="/ppt/slideLayouts/slideLayout2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9EF98-26DF-F551-2725-3BF7BFD30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</p:spPr>
        <p:txBody>
          <a:bodyPr anchor="t">
            <a:normAutofit fontScale="90000"/>
          </a:bodyPr>
          <a:lstStyle/>
          <a:p>
            <a:r>
              <a:rPr lang="en-GB" sz="6600"/>
              <a:t>IMechE Scenario 1: 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27FFF-84B5-9CE8-F3D3-C966E916B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0" y="4948369"/>
            <a:ext cx="4381634" cy="1157436"/>
          </a:xfrm>
        </p:spPr>
        <p:txBody>
          <a:bodyPr anchor="b">
            <a:normAutofit/>
          </a:bodyPr>
          <a:lstStyle/>
          <a:p>
            <a:r>
              <a:rPr lang="en-GB" sz="2000" dirty="0"/>
              <a:t>Rishit Madireddy, Rohan Karanth, Naren </a:t>
            </a:r>
            <a:r>
              <a:rPr lang="en-GB" sz="2000" dirty="0" err="1"/>
              <a:t>Muruganantham</a:t>
            </a:r>
            <a:r>
              <a:rPr lang="en-GB" sz="2000" dirty="0"/>
              <a:t>, Yash Sharma, Krist Gao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15" name="Picture 14" descr="A wooden frame with wheels and a blue object&#10;&#10;AI-generated content may be incorrect.">
            <a:extLst>
              <a:ext uri="{FF2B5EF4-FFF2-40B4-BE49-F238E27FC236}">
                <a16:creationId xmlns:a16="http://schemas.microsoft.com/office/drawing/2014/main" id="{5A5C7449-457C-E625-87A9-BDBCECD23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6" t="16834" r="28036" b="14250"/>
          <a:stretch/>
        </p:blipFill>
        <p:spPr>
          <a:xfrm>
            <a:off x="4060371" y="837668"/>
            <a:ext cx="7968343" cy="51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2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E27B-BB85-E173-600D-86F78690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FEA Analysis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9A007376-DEBA-0B37-EF88-35EB85BF712F}"/>
              </a:ext>
            </a:extLst>
          </p:cNvPr>
          <p:cNvSpPr txBox="1">
            <a:spLocks/>
          </p:cNvSpPr>
          <p:nvPr/>
        </p:nvSpPr>
        <p:spPr>
          <a:xfrm>
            <a:off x="517870" y="2178909"/>
            <a:ext cx="2353149" cy="4020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500" b="1" u="sng"/>
              <a:t>Safety Factor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AA731-EC00-6265-B040-F5F99DFF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5" t="18004" b="49642"/>
          <a:stretch/>
        </p:blipFill>
        <p:spPr>
          <a:xfrm>
            <a:off x="2521296" y="2024665"/>
            <a:ext cx="10298915" cy="3470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D9061-5FEE-569A-9372-30A02A32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3" t="50733" b="11322"/>
          <a:stretch/>
        </p:blipFill>
        <p:spPr>
          <a:xfrm>
            <a:off x="0" y="2612114"/>
            <a:ext cx="2982686" cy="34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7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5B42-DF58-41BF-1192-BF8E7D2E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Modified Frame</a:t>
            </a:r>
          </a:p>
        </p:txBody>
      </p:sp>
      <p:pic>
        <p:nvPicPr>
          <p:cNvPr id="8" name="Picture 7" descr="A wooden object with a hole&#10;&#10;AI-generated content may be incorrect.">
            <a:extLst>
              <a:ext uri="{FF2B5EF4-FFF2-40B4-BE49-F238E27FC236}">
                <a16:creationId xmlns:a16="http://schemas.microsoft.com/office/drawing/2014/main" id="{1EA52A39-8A11-8459-A6C4-5FF8C47F2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11" y="2220685"/>
            <a:ext cx="6524387" cy="3934403"/>
          </a:xfrm>
          <a:prstGeom prst="rect">
            <a:avLst/>
          </a:prstGeom>
        </p:spPr>
      </p:pic>
      <p:pic>
        <p:nvPicPr>
          <p:cNvPr id="10" name="Picture 9" descr="A wooden object with a black background&#10;&#10;AI-generated content may be incorrect.">
            <a:extLst>
              <a:ext uri="{FF2B5EF4-FFF2-40B4-BE49-F238E27FC236}">
                <a16:creationId xmlns:a16="http://schemas.microsoft.com/office/drawing/2014/main" id="{0E5C9FD6-AE65-AD83-FC63-F10B29A0B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89" y="2373084"/>
            <a:ext cx="9925146" cy="41148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C29BAC-BB91-3B74-88E9-52136276592A}"/>
              </a:ext>
            </a:extLst>
          </p:cNvPr>
          <p:cNvCxnSpPr>
            <a:cxnSpLocks/>
          </p:cNvCxnSpPr>
          <p:nvPr/>
        </p:nvCxnSpPr>
        <p:spPr>
          <a:xfrm>
            <a:off x="5643716" y="2831691"/>
            <a:ext cx="27235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183B33-3183-4D33-A7BD-625ACBE176B0}"/>
              </a:ext>
            </a:extLst>
          </p:cNvPr>
          <p:cNvCxnSpPr>
            <a:cxnSpLocks/>
          </p:cNvCxnSpPr>
          <p:nvPr/>
        </p:nvCxnSpPr>
        <p:spPr>
          <a:xfrm>
            <a:off x="3534696" y="5746956"/>
            <a:ext cx="272353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30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8DE4-A68B-18C8-9EA2-0E079184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D38FBD-2970-9C20-5931-809E95778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035" t="4673" r="10357" b="3273"/>
          <a:stretch/>
        </p:blipFill>
        <p:spPr>
          <a:xfrm>
            <a:off x="3362632" y="1765741"/>
            <a:ext cx="8311498" cy="4699243"/>
          </a:xfr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BDCAD-F95D-BAF0-75D3-5D6C9D7C3954}"/>
              </a:ext>
            </a:extLst>
          </p:cNvPr>
          <p:cNvSpPr txBox="1"/>
          <p:nvPr/>
        </p:nvSpPr>
        <p:spPr>
          <a:xfrm>
            <a:off x="370276" y="2684503"/>
            <a:ext cx="325674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Maximum acceleration in terms of g: 0.5331g</a:t>
            </a:r>
          </a:p>
          <a:p>
            <a:pPr algn="ctr"/>
            <a:endParaRPr lang="en-GB"/>
          </a:p>
          <a:p>
            <a:pPr algn="ctr"/>
            <a:endParaRPr lang="en-GB"/>
          </a:p>
          <a:p>
            <a:pPr algn="ctr"/>
            <a:endParaRPr lang="en-GB"/>
          </a:p>
          <a:p>
            <a:pPr algn="ctr"/>
            <a:endParaRPr lang="en-GB"/>
          </a:p>
          <a:p>
            <a:pPr algn="ctr"/>
            <a:endParaRPr lang="en-GB"/>
          </a:p>
          <a:p>
            <a:pPr algn="ctr"/>
            <a:endParaRPr lang="en-GB"/>
          </a:p>
          <a:p>
            <a:pPr algn="ctr"/>
            <a:r>
              <a:rPr lang="en-GB"/>
              <a:t>Maximum speed: 0.0588m/s</a:t>
            </a:r>
          </a:p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88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030DF-773B-C881-8FB7-E47EBC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Numerical Model</a:t>
            </a:r>
          </a:p>
        </p:txBody>
      </p:sp>
      <p:pic>
        <p:nvPicPr>
          <p:cNvPr id="6" name="Picture 5" descr="A graph with a dotted line&#10;&#10;AI-generated content may be incorrect.">
            <a:extLst>
              <a:ext uri="{FF2B5EF4-FFF2-40B4-BE49-F238E27FC236}">
                <a16:creationId xmlns:a16="http://schemas.microsoft.com/office/drawing/2014/main" id="{DE74EE15-D12E-45A1-078E-92F0CBE6E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03" y="2626668"/>
            <a:ext cx="9267151" cy="1812481"/>
          </a:xfrm>
          <a:prstGeom prst="rect">
            <a:avLst/>
          </a:prstGeom>
        </p:spPr>
      </p:pic>
      <p:pic>
        <p:nvPicPr>
          <p:cNvPr id="12" name="Content Placeholder 11" descr="A graph with a dotted line&#10;&#10;AI-generated content may be incorrect.">
            <a:extLst>
              <a:ext uri="{FF2B5EF4-FFF2-40B4-BE49-F238E27FC236}">
                <a16:creationId xmlns:a16="http://schemas.microsoft.com/office/drawing/2014/main" id="{A7CF5F0B-3F04-53B4-4954-87B5FF2C9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8275" y="4813469"/>
            <a:ext cx="9459575" cy="1838713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74643F-8B08-B582-2A14-D9AF4215CFE9}"/>
              </a:ext>
            </a:extLst>
          </p:cNvPr>
          <p:cNvSpPr txBox="1"/>
          <p:nvPr/>
        </p:nvSpPr>
        <p:spPr>
          <a:xfrm>
            <a:off x="107757" y="2678545"/>
            <a:ext cx="157018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Non-Driven spring: </a:t>
            </a:r>
          </a:p>
          <a:p>
            <a:pPr algn="ctr"/>
            <a:r>
              <a:rPr lang="en-GB"/>
              <a:t>-0.0320g</a:t>
            </a:r>
          </a:p>
          <a:p>
            <a:pPr algn="ctr"/>
            <a:endParaRPr lang="en-GB"/>
          </a:p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D2A75-3740-55E8-362A-9CE1B49CDCCE}"/>
              </a:ext>
            </a:extLst>
          </p:cNvPr>
          <p:cNvSpPr txBox="1"/>
          <p:nvPr/>
        </p:nvSpPr>
        <p:spPr>
          <a:xfrm>
            <a:off x="130849" y="4849092"/>
            <a:ext cx="15701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Driven spring:</a:t>
            </a:r>
          </a:p>
          <a:p>
            <a:pPr algn="ctr"/>
            <a:r>
              <a:rPr lang="en-GB"/>
              <a:t>-0.201g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95BB73-0150-4A1E-08C7-0987DE2F3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04753"/>
              </p:ext>
            </p:extLst>
          </p:nvPr>
        </p:nvGraphicFramePr>
        <p:xfrm>
          <a:off x="130848" y="3555999"/>
          <a:ext cx="1181100" cy="27860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81100">
                  <a:extLst>
                    <a:ext uri="{9D8B030D-6E8A-4147-A177-3AD203B41FA5}">
                      <a16:colId xmlns:a16="http://schemas.microsoft.com/office/drawing/2014/main" val="3322944309"/>
                    </a:ext>
                  </a:extLst>
                </a:gridCol>
              </a:tblGrid>
              <a:tr h="278606">
                <a:tc>
                  <a:txBody>
                    <a:bodyPr/>
                    <a:lstStyle/>
                    <a:p>
                      <a:pPr algn="r"/>
                      <a:endParaRPr lang="en-GB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777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844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8090-A472-4AFF-25C9-CCC89889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DEE6-F2F1-758A-8C24-09B03AA67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759" y="1835647"/>
            <a:ext cx="1284977" cy="41521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600"/>
              <a:t>Electronics</a:t>
            </a:r>
          </a:p>
          <a:p>
            <a:pPr algn="ctr"/>
            <a:r>
              <a:rPr lang="en-US" sz="1200"/>
              <a:t>-Relay</a:t>
            </a:r>
          </a:p>
          <a:p>
            <a:pPr algn="ctr"/>
            <a:r>
              <a:rPr lang="en-US" sz="1200"/>
              <a:t>-Timer</a:t>
            </a:r>
          </a:p>
          <a:p>
            <a:pPr algn="ctr"/>
            <a:r>
              <a:rPr lang="en-US" sz="1200"/>
              <a:t>-Motor</a:t>
            </a:r>
          </a:p>
          <a:p>
            <a:pPr algn="ctr"/>
            <a:r>
              <a:rPr lang="en-US" sz="1200"/>
              <a:t>-LEDs</a:t>
            </a:r>
          </a:p>
          <a:p>
            <a:pPr algn="ctr"/>
            <a:r>
              <a:rPr lang="en-US" sz="1200"/>
              <a:t>-Resistors</a:t>
            </a:r>
          </a:p>
          <a:p>
            <a:pPr algn="ctr"/>
            <a:r>
              <a:rPr lang="en-US" sz="1200"/>
              <a:t>-Capacitors</a:t>
            </a:r>
          </a:p>
          <a:p>
            <a:pPr algn="ctr"/>
            <a:r>
              <a:rPr lang="en-US" sz="1200"/>
              <a:t>-Battery</a:t>
            </a:r>
          </a:p>
          <a:p>
            <a:pPr algn="ctr"/>
            <a:r>
              <a:rPr lang="en-US" sz="1200"/>
              <a:t>-Buzzer</a:t>
            </a:r>
          </a:p>
          <a:p>
            <a:pPr algn="ctr"/>
            <a:r>
              <a:rPr lang="en-US" sz="1200"/>
              <a:t>- Fuse</a:t>
            </a:r>
            <a:r>
              <a:rPr lang="en-US" sz="1600" b="1"/>
              <a:t>           </a:t>
            </a:r>
          </a:p>
          <a:p>
            <a:pPr algn="ctr"/>
            <a:endParaRPr lang="en-US" sz="14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792C1E-0F3A-46FE-4780-4C7D25589EE3}"/>
              </a:ext>
            </a:extLst>
          </p:cNvPr>
          <p:cNvSpPr txBox="1"/>
          <p:nvPr/>
        </p:nvSpPr>
        <p:spPr>
          <a:xfrm>
            <a:off x="3688362" y="1835647"/>
            <a:ext cx="1735254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600"/>
              <a:t>Self-</a:t>
            </a:r>
            <a:r>
              <a:rPr lang="en-US" altLang="zh-CN" sz="1600"/>
              <a:t>P</a:t>
            </a:r>
            <a:r>
              <a:rPr lang="zh-CN" altLang="en-US" sz="1600"/>
              <a:t>roduced</a:t>
            </a:r>
          </a:p>
          <a:p>
            <a:pPr algn="ctr"/>
            <a:endParaRPr lang="zh-CN" altLang="en-US" sz="1200"/>
          </a:p>
          <a:p>
            <a:pPr algn="ctr"/>
            <a:r>
              <a:rPr lang="zh-CN" altLang="en-US" sz="1200"/>
              <a:t>-Wheels</a:t>
            </a:r>
            <a:endParaRPr lang="en-US" altLang="zh-CN" sz="1200"/>
          </a:p>
          <a:p>
            <a:pPr algn="ctr"/>
            <a:endParaRPr lang="zh-CN" altLang="en-US" sz="1200"/>
          </a:p>
          <a:p>
            <a:pPr algn="ctr"/>
            <a:r>
              <a:rPr lang="zh-CN" altLang="en-US" sz="1200"/>
              <a:t>-Datum Mount</a:t>
            </a:r>
            <a:endParaRPr lang="en-US" altLang="zh-CN" sz="1200"/>
          </a:p>
          <a:p>
            <a:pPr algn="ctr"/>
            <a:endParaRPr lang="zh-CN" altLang="en-US" sz="1200"/>
          </a:p>
          <a:p>
            <a:pPr algn="ctr"/>
            <a:r>
              <a:rPr lang="zh-CN" altLang="en-US" sz="1200"/>
              <a:t>-Gears</a:t>
            </a:r>
            <a:endParaRPr lang="en-US" altLang="zh-CN" sz="1200"/>
          </a:p>
          <a:p>
            <a:pPr algn="ctr"/>
            <a:endParaRPr lang="zh-CN" altLang="en-US" sz="1200"/>
          </a:p>
          <a:p>
            <a:pPr algn="ctr"/>
            <a:r>
              <a:rPr lang="zh-CN" altLang="en-US" sz="1200"/>
              <a:t>-</a:t>
            </a:r>
            <a:r>
              <a:rPr lang="en-US" altLang="zh-CN" sz="1200"/>
              <a:t>Axle</a:t>
            </a:r>
            <a:r>
              <a:rPr lang="zh-CN" altLang="en-US" sz="1200"/>
              <a:t> </a:t>
            </a:r>
            <a:r>
              <a:rPr lang="en-US" altLang="zh-CN" sz="1200"/>
              <a:t>Mount</a:t>
            </a:r>
          </a:p>
          <a:p>
            <a:pPr algn="ctr"/>
            <a:endParaRPr lang="en-US" altLang="zh-CN" sz="1200"/>
          </a:p>
          <a:p>
            <a:pPr algn="ctr"/>
            <a:r>
              <a:rPr lang="en-US" altLang="zh-CN" sz="1200"/>
              <a:t>-Leadscrew</a:t>
            </a:r>
          </a:p>
          <a:p>
            <a:pPr algn="ctr"/>
            <a:endParaRPr lang="en-US" altLang="zh-CN" sz="1200"/>
          </a:p>
          <a:p>
            <a:pPr algn="ctr"/>
            <a:r>
              <a:rPr lang="en-US" altLang="zh-CN" sz="1200"/>
              <a:t>-Base</a:t>
            </a:r>
          </a:p>
          <a:p>
            <a:pPr algn="ctr"/>
            <a:endParaRPr lang="en-US" altLang="zh-CN" sz="1200"/>
          </a:p>
          <a:p>
            <a:pPr algn="ctr"/>
            <a:r>
              <a:rPr lang="en-US" altLang="zh-CN" sz="1200"/>
              <a:t>-Switch Mount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BB84A6-0791-D7E4-E9CF-4D335E6CE3FC}"/>
              </a:ext>
            </a:extLst>
          </p:cNvPr>
          <p:cNvCxnSpPr>
            <a:cxnSpLocks/>
          </p:cNvCxnSpPr>
          <p:nvPr/>
        </p:nvCxnSpPr>
        <p:spPr>
          <a:xfrm>
            <a:off x="648929" y="5221189"/>
            <a:ext cx="4890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992681-99C9-C702-51C3-860CD5728BB3}"/>
              </a:ext>
            </a:extLst>
          </p:cNvPr>
          <p:cNvSpPr txBox="1"/>
          <p:nvPr/>
        </p:nvSpPr>
        <p:spPr>
          <a:xfrm>
            <a:off x="1273752" y="5282747"/>
            <a:ext cx="1112989" cy="33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/>
              <a:t>£14.40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3F70DD-009E-ADD6-A58A-6AE1C93E7B0D}"/>
              </a:ext>
            </a:extLst>
          </p:cNvPr>
          <p:cNvSpPr txBox="1"/>
          <p:nvPr/>
        </p:nvSpPr>
        <p:spPr>
          <a:xfrm>
            <a:off x="2629459" y="5278213"/>
            <a:ext cx="1112989" cy="33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/>
              <a:t>£19.34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96580-6830-3253-4DD1-566134C6DE7F}"/>
              </a:ext>
            </a:extLst>
          </p:cNvPr>
          <p:cNvSpPr txBox="1"/>
          <p:nvPr/>
        </p:nvSpPr>
        <p:spPr>
          <a:xfrm>
            <a:off x="3999494" y="5278213"/>
            <a:ext cx="1112989" cy="33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/>
              <a:t>£1.38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BE8AB1-81E8-CEA5-BBBD-FEF2D8C1EFAD}"/>
              </a:ext>
            </a:extLst>
          </p:cNvPr>
          <p:cNvCxnSpPr>
            <a:cxnSpLocks/>
          </p:cNvCxnSpPr>
          <p:nvPr/>
        </p:nvCxnSpPr>
        <p:spPr>
          <a:xfrm>
            <a:off x="648929" y="5682854"/>
            <a:ext cx="4890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17F53F-6F2A-A764-A6CC-9D8546173F13}"/>
              </a:ext>
            </a:extLst>
          </p:cNvPr>
          <p:cNvSpPr txBox="1"/>
          <p:nvPr/>
        </p:nvSpPr>
        <p:spPr>
          <a:xfrm>
            <a:off x="1947560" y="5781614"/>
            <a:ext cx="2292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/>
              <a:t>Total: £35.12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9DD86AF-1E83-0B1B-301E-A68AA80F56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036665"/>
              </p:ext>
            </p:extLst>
          </p:nvPr>
        </p:nvGraphicFramePr>
        <p:xfrm>
          <a:off x="5607821" y="1759974"/>
          <a:ext cx="5935250" cy="4029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01A3F87-5520-1A05-EFA4-75DE55380FB7}"/>
              </a:ext>
            </a:extLst>
          </p:cNvPr>
          <p:cNvSpPr txBox="1">
            <a:spLocks/>
          </p:cNvSpPr>
          <p:nvPr/>
        </p:nvSpPr>
        <p:spPr>
          <a:xfrm>
            <a:off x="2511598" y="1835647"/>
            <a:ext cx="1284977" cy="4152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Drivetrain</a:t>
            </a:r>
          </a:p>
          <a:p>
            <a:pPr algn="ctr"/>
            <a:r>
              <a:rPr lang="en-US" sz="1200"/>
              <a:t>- Bearings</a:t>
            </a:r>
          </a:p>
          <a:p>
            <a:pPr algn="ctr"/>
            <a:r>
              <a:rPr lang="en-US" sz="1200"/>
              <a:t>- Axles</a:t>
            </a:r>
          </a:p>
          <a:p>
            <a:pPr algn="ctr"/>
            <a:r>
              <a:rPr lang="en-US" sz="1200"/>
              <a:t>- O Rings</a:t>
            </a:r>
          </a:p>
          <a:p>
            <a:pPr algn="ctr"/>
            <a:r>
              <a:rPr lang="en-US" sz="1200"/>
              <a:t>- Shaft Collars</a:t>
            </a:r>
          </a:p>
          <a:p>
            <a:pPr algn="ctr"/>
            <a:r>
              <a:rPr lang="en-US" sz="1600" b="1"/>
              <a:t>        </a:t>
            </a:r>
          </a:p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4947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66D4BA-85AF-3443-28CD-40272C67E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9231" y="2758875"/>
            <a:ext cx="3533537" cy="1340249"/>
          </a:xfrm>
        </p:spPr>
        <p:txBody>
          <a:bodyPr/>
          <a:lstStyle/>
          <a:p>
            <a:r>
              <a:rPr lang="en-GB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62688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9A8F-1F3B-0DE1-0C69-497EBFE5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Project Brief</a:t>
            </a:r>
            <a:br>
              <a:rPr lang="en-GB"/>
            </a:br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949F30-C8F6-5629-A04E-8E22C4B7F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178909"/>
            <a:ext cx="11165480" cy="4020072"/>
          </a:xfrm>
        </p:spPr>
        <p:txBody>
          <a:bodyPr>
            <a:normAutofit fontScale="92500" lnSpcReduction="10000"/>
          </a:bodyPr>
          <a:lstStyle/>
          <a:p>
            <a:r>
              <a:rPr lang="en-GB" b="1" u="sng">
                <a:solidFill>
                  <a:srgbClr val="C00000"/>
                </a:solidFill>
              </a:rPr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/>
              <a:t>Design, build &amp; test an autonomous mechanical device to simulate EV charging.</a:t>
            </a:r>
            <a:endParaRPr lang="en-GB" sz="15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/>
              <a:t>Engage with a vertical charging port simulator (50mm height) &amp; return to start bullseye.</a:t>
            </a:r>
            <a:endParaRPr lang="en-GB" sz="15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/>
              <a:t>Travel a maximum of 8m within 3 minutes on a 1m-wide track </a:t>
            </a:r>
          </a:p>
          <a:p>
            <a:r>
              <a:rPr lang="en-US" b="1" u="sng">
                <a:solidFill>
                  <a:srgbClr val="C00000"/>
                </a:solidFill>
              </a:rPr>
              <a:t>Specification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/>
              <a:t>Device must be smaller than 400mm x 400mm x 400mm.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/>
              <a:t>No programmable electronics – only analog circuits &amp; mechanical designs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/>
              <a:t>Budget of £50</a:t>
            </a:r>
          </a:p>
          <a:p>
            <a:r>
              <a:rPr lang="en-US" sz="2200" b="1" u="sng">
                <a:solidFill>
                  <a:srgbClr val="C00000"/>
                </a:solidFill>
              </a:rPr>
              <a:t>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/>
              <a:t>Centre of mass within 20mm of the </a:t>
            </a:r>
            <a:r>
              <a:rPr lang="en-US" sz="1500" err="1"/>
              <a:t>centre</a:t>
            </a:r>
            <a:r>
              <a:rPr lang="en-US" sz="1500"/>
              <a:t> in all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/>
              <a:t>Speed between 0.05 and 0.1 m/s.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5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02A6F1-012E-FB01-B022-D39FDACD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07"/>
          <a:stretch/>
        </p:blipFill>
        <p:spPr>
          <a:xfrm>
            <a:off x="7776291" y="2464280"/>
            <a:ext cx="3763329" cy="34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4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D87C8-C052-C987-0F85-A55D0247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CE15-8D1D-9633-82F0-86DCC5C4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Ideas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E0875D-760F-C8FA-874A-4E06A97243E6}"/>
              </a:ext>
            </a:extLst>
          </p:cNvPr>
          <p:cNvGrpSpPr/>
          <p:nvPr/>
        </p:nvGrpSpPr>
        <p:grpSpPr>
          <a:xfrm>
            <a:off x="1731624" y="2051175"/>
            <a:ext cx="8728752" cy="4188458"/>
            <a:chOff x="77043" y="2035499"/>
            <a:chExt cx="5911519" cy="3130133"/>
          </a:xfrm>
        </p:grpSpPr>
        <p:pic>
          <p:nvPicPr>
            <p:cNvPr id="4" name="Picture 3" descr="A drawing of gears and motor&#10;&#10;AI-generated content may be incorrect.">
              <a:extLst>
                <a:ext uri="{FF2B5EF4-FFF2-40B4-BE49-F238E27FC236}">
                  <a16:creationId xmlns:a16="http://schemas.microsoft.com/office/drawing/2014/main" id="{0BE5A3B2-9E21-A8FF-BC14-8BBA767E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6" t="17296" r="3454" b="22346"/>
            <a:stretch/>
          </p:blipFill>
          <p:spPr>
            <a:xfrm>
              <a:off x="2756348" y="2035499"/>
              <a:ext cx="3232214" cy="2786995"/>
            </a:xfrm>
            <a:prstGeom prst="rect">
              <a:avLst/>
            </a:prstGeom>
          </p:spPr>
        </p:pic>
        <p:pic>
          <p:nvPicPr>
            <p:cNvPr id="5" name="Picture 4" descr="A drawing of gears and motor&#10;&#10;AI-generated content may be incorrect.">
              <a:extLst>
                <a:ext uri="{FF2B5EF4-FFF2-40B4-BE49-F238E27FC236}">
                  <a16:creationId xmlns:a16="http://schemas.microsoft.com/office/drawing/2014/main" id="{198875CA-42C3-0348-21A6-3032A0CA6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4" t="17296" r="50686" b="22346"/>
            <a:stretch/>
          </p:blipFill>
          <p:spPr>
            <a:xfrm>
              <a:off x="77043" y="2378637"/>
              <a:ext cx="3232214" cy="2786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320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785B-9303-A4C1-92E1-BC3D58DD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Initial Ideas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4614B2-47D8-31B7-860B-F6FCD981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15" t="20194" r="11579" b="4361"/>
          <a:stretch/>
        </p:blipFill>
        <p:spPr>
          <a:xfrm>
            <a:off x="6096000" y="2338989"/>
            <a:ext cx="5514400" cy="366584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2AADC73-4208-0CBD-AB87-73E9712F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51" y="2051175"/>
            <a:ext cx="4573733" cy="4241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5083D-CC4F-7F68-8C9E-7031812E4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063" y="3742484"/>
            <a:ext cx="219106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447487-0DBF-69A9-42FC-F404FFD4D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56" y="3924227"/>
            <a:ext cx="133369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0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9668-935B-C104-44DD-2BCBC2FC8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9"/>
            <a:ext cx="6905485" cy="1007708"/>
          </a:xfrm>
        </p:spPr>
        <p:txBody>
          <a:bodyPr/>
          <a:lstStyle/>
          <a:p>
            <a:r>
              <a:rPr lang="en-GB"/>
              <a:t>Design Animated</a:t>
            </a: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0270F2D-723C-5767-5C8C-DD9DB27AB469}"/>
              </a:ext>
            </a:extLst>
          </p:cNvPr>
          <p:cNvSpPr txBox="1">
            <a:spLocks/>
          </p:cNvSpPr>
          <p:nvPr/>
        </p:nvSpPr>
        <p:spPr>
          <a:xfrm>
            <a:off x="517870" y="2178909"/>
            <a:ext cx="11165480" cy="4020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="1" u="sng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500AB7-4A82-16DD-1662-F46C75BE90EE}"/>
              </a:ext>
            </a:extLst>
          </p:cNvPr>
          <p:cNvSpPr/>
          <p:nvPr/>
        </p:nvSpPr>
        <p:spPr>
          <a:xfrm>
            <a:off x="11349053" y="6426881"/>
            <a:ext cx="668593" cy="278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0D95FA-271B-5A36-E682-4A707302102E}"/>
              </a:ext>
            </a:extLst>
          </p:cNvPr>
          <p:cNvSpPr/>
          <p:nvPr/>
        </p:nvSpPr>
        <p:spPr>
          <a:xfrm>
            <a:off x="11611897" y="6312310"/>
            <a:ext cx="580103" cy="393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Recording 2025-02-13 125544">
            <a:hlinkClick r:id="" action="ppaction://media"/>
            <a:extLst>
              <a:ext uri="{FF2B5EF4-FFF2-40B4-BE49-F238E27FC236}">
                <a16:creationId xmlns:a16="http://schemas.microsoft.com/office/drawing/2014/main" id="{E5E992B5-C58A-47F9-C06C-536AA9B32A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1833" t="19641" r="13490" b="7368"/>
          <a:stretch/>
        </p:blipFill>
        <p:spPr>
          <a:xfrm>
            <a:off x="6296219" y="1912954"/>
            <a:ext cx="5895781" cy="4524584"/>
          </a:xfrm>
          <a:prstGeom prst="rect">
            <a:avLst/>
          </a:prstGeom>
        </p:spPr>
      </p:pic>
      <p:pic>
        <p:nvPicPr>
          <p:cNvPr id="20" name="Picture 19" descr="A white gears and wheels&#10;&#10;AI-generated content may be incorrect.">
            <a:extLst>
              <a:ext uri="{FF2B5EF4-FFF2-40B4-BE49-F238E27FC236}">
                <a16:creationId xmlns:a16="http://schemas.microsoft.com/office/drawing/2014/main" id="{8FDDBEBC-40EF-95CD-82EF-C7490DEEB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9" r="25469"/>
          <a:stretch/>
        </p:blipFill>
        <p:spPr>
          <a:xfrm>
            <a:off x="174354" y="1803400"/>
            <a:ext cx="4767360" cy="505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2FC405-4ABB-024D-C7BD-BE06C15F0462}"/>
              </a:ext>
            </a:extLst>
          </p:cNvPr>
          <p:cNvSpPr txBox="1"/>
          <p:nvPr/>
        </p:nvSpPr>
        <p:spPr>
          <a:xfrm>
            <a:off x="3820276" y="4946503"/>
            <a:ext cx="32567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Key Features</a:t>
            </a:r>
          </a:p>
          <a:p>
            <a:r>
              <a:rPr lang="en-GB"/>
              <a:t> - Gear Ratio of 1:2.5</a:t>
            </a:r>
          </a:p>
          <a:p>
            <a:r>
              <a:rPr lang="en-GB"/>
              <a:t> - Lead Screw</a:t>
            </a:r>
          </a:p>
          <a:p>
            <a:r>
              <a:rPr lang="en-GB"/>
              <a:t> - 32 RPM Motor</a:t>
            </a:r>
          </a:p>
        </p:txBody>
      </p:sp>
    </p:spTree>
    <p:extLst>
      <p:ext uri="{BB962C8B-B14F-4D97-AF65-F5344CB8AC3E}">
        <p14:creationId xmlns:p14="http://schemas.microsoft.com/office/powerpoint/2010/main" val="39092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9D78-7378-BBFB-6163-4B4373C0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Circuit</a:t>
            </a:r>
          </a:p>
        </p:txBody>
      </p:sp>
      <p:pic>
        <p:nvPicPr>
          <p:cNvPr id="4" name="20250214-0704-11.8844226">
            <a:hlinkClick r:id="" action="ppaction://media"/>
            <a:extLst>
              <a:ext uri="{FF2B5EF4-FFF2-40B4-BE49-F238E27FC236}">
                <a16:creationId xmlns:a16="http://schemas.microsoft.com/office/drawing/2014/main" id="{BF0B998E-034D-8CFA-6B15-B37210F5CB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870" y="2208620"/>
            <a:ext cx="11152387" cy="364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388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wood piece of a machine&#10;&#10;AI-generated content may be incorrect.">
            <a:extLst>
              <a:ext uri="{FF2B5EF4-FFF2-40B4-BE49-F238E27FC236}">
                <a16:creationId xmlns:a16="http://schemas.microsoft.com/office/drawing/2014/main" id="{082ABC0E-D9C5-E572-1206-8665FF754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4" r="2386" b="2"/>
          <a:stretch/>
        </p:blipFill>
        <p:spPr>
          <a:xfrm>
            <a:off x="517870" y="508090"/>
            <a:ext cx="5057307" cy="2779776"/>
          </a:xfrm>
          <a:prstGeom prst="rect">
            <a:avLst/>
          </a:prstGeom>
        </p:spPr>
      </p:pic>
      <p:pic>
        <p:nvPicPr>
          <p:cNvPr id="7" name="Content Placeholder 6" descr="A wooden shelf with two white cubes&#10;&#10;AI-generated content may be incorrect.">
            <a:extLst>
              <a:ext uri="{FF2B5EF4-FFF2-40B4-BE49-F238E27FC236}">
                <a16:creationId xmlns:a16="http://schemas.microsoft.com/office/drawing/2014/main" id="{F224B800-406A-1BCE-A357-F6904956B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r="8363" b="2"/>
          <a:stretch/>
        </p:blipFill>
        <p:spPr>
          <a:xfrm>
            <a:off x="517870" y="3566160"/>
            <a:ext cx="5057307" cy="2779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67826A-5D3F-E0CC-CD2F-6AD9CB93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088" y="976160"/>
            <a:ext cx="5230368" cy="1463040"/>
          </a:xfrm>
        </p:spPr>
        <p:txBody>
          <a:bodyPr>
            <a:normAutofit/>
          </a:bodyPr>
          <a:lstStyle/>
          <a:p>
            <a:r>
              <a:rPr lang="en-GB" sz="4400"/>
              <a:t>Time delay &amp; Stop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99C74D6B-A798-592F-9A1B-49FBBFC1C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9088" y="2578608"/>
            <a:ext cx="5230368" cy="376732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Limit switch on bottom of leadscrew nut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6mm push to make switch used for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Monostable ensures 12s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Falling-edge triggered flip flop reverses motor polarity after delay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7376" y="508090"/>
            <a:ext cx="5230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A7B1-7191-C9F9-9A38-F31F6872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9BE11-D9A3-8C74-103E-D8A968F4B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0" t="47690" r="1715" b="12199"/>
          <a:stretch/>
        </p:blipFill>
        <p:spPr>
          <a:xfrm>
            <a:off x="558817" y="2233796"/>
            <a:ext cx="2271253" cy="406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330759-D757-6AC1-166A-CFEF1CBB5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4" t="25766" b="53048"/>
          <a:stretch/>
        </p:blipFill>
        <p:spPr>
          <a:xfrm>
            <a:off x="2141618" y="2610649"/>
            <a:ext cx="10058400" cy="2206971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9B458CF-0139-32B3-9E9F-94D4412707BB}"/>
              </a:ext>
            </a:extLst>
          </p:cNvPr>
          <p:cNvSpPr txBox="1">
            <a:spLocks/>
          </p:cNvSpPr>
          <p:nvPr/>
        </p:nvSpPr>
        <p:spPr>
          <a:xfrm>
            <a:off x="517870" y="2178909"/>
            <a:ext cx="2353149" cy="4020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500" b="1" u="sng"/>
              <a:t>Stress</a:t>
            </a:r>
          </a:p>
        </p:txBody>
      </p:sp>
    </p:spTree>
    <p:extLst>
      <p:ext uri="{BB962C8B-B14F-4D97-AF65-F5344CB8AC3E}">
        <p14:creationId xmlns:p14="http://schemas.microsoft.com/office/powerpoint/2010/main" val="170486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5C5C-8E53-6482-D076-72A7888C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593A1-AC0D-7FB4-E8B9-7F58B2D3F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6" t="22984" b="50000"/>
          <a:stretch/>
        </p:blipFill>
        <p:spPr>
          <a:xfrm>
            <a:off x="2871019" y="2477728"/>
            <a:ext cx="9577290" cy="2556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4320A-2B8C-7CE2-E31C-82391201F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1" t="50470" r="3414" b="10726"/>
          <a:stretch/>
        </p:blipFill>
        <p:spPr>
          <a:xfrm>
            <a:off x="865238" y="2566219"/>
            <a:ext cx="1904510" cy="4149613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BE5D922-B2C2-C641-0DEB-1506042F51DE}"/>
              </a:ext>
            </a:extLst>
          </p:cNvPr>
          <p:cNvSpPr txBox="1">
            <a:spLocks/>
          </p:cNvSpPr>
          <p:nvPr/>
        </p:nvSpPr>
        <p:spPr>
          <a:xfrm>
            <a:off x="517870" y="2178909"/>
            <a:ext cx="2353149" cy="4020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27432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500" b="1" u="sng"/>
              <a:t>Displacement</a:t>
            </a:r>
          </a:p>
        </p:txBody>
      </p:sp>
    </p:spTree>
    <p:extLst>
      <p:ext uri="{BB962C8B-B14F-4D97-AF65-F5344CB8AC3E}">
        <p14:creationId xmlns:p14="http://schemas.microsoft.com/office/powerpoint/2010/main" val="413650609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.xml" Id="rId1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C8F44DB8640340AE6AF8DAE54B66F9" ma:contentTypeVersion="4" ma:contentTypeDescription="Create a new document." ma:contentTypeScope="" ma:versionID="45f93d42077716caa953422511977b1b">
  <xsd:schema xmlns:xsd="http://www.w3.org/2001/XMLSchema" xmlns:xs="http://www.w3.org/2001/XMLSchema" xmlns:p="http://schemas.microsoft.com/office/2006/metadata/properties" xmlns:ns2="76062e5a-71ab-4fb4-ad2e-e6373339f8d5" targetNamespace="http://schemas.microsoft.com/office/2006/metadata/properties" ma:root="true" ma:fieldsID="841f1a2ef928fcaa9403aa97fb8435f5" ns2:_="">
    <xsd:import namespace="76062e5a-71ab-4fb4-ad2e-e6373339f8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062e5a-71ab-4fb4-ad2e-e6373339f8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3639B4-E3B2-4A4A-8C5D-C7F655E921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D9E478-A752-4FFA-9A60-B8CFBC59B3FD}">
  <ds:schemaRefs>
    <ds:schemaRef ds:uri="76062e5a-71ab-4fb4-ad2e-e6373339f8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7C819E9-B971-4B2D-9448-21BA1884B007}">
  <ds:schemaRefs>
    <ds:schemaRef ds:uri="76062e5a-71ab-4fb4-ad2e-e6373339f8d5"/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304</Words>
  <Application>Microsoft Office PowerPoint</Application>
  <PresentationFormat>Widescreen</PresentationFormat>
  <Paragraphs>87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Bierstadt</vt:lpstr>
      <vt:lpstr>Neue Haas Grotesk Text Pro</vt:lpstr>
      <vt:lpstr>GestaltVTI</vt:lpstr>
      <vt:lpstr>IMechE Scenario 1: Design Review</vt:lpstr>
      <vt:lpstr>Project Brief </vt:lpstr>
      <vt:lpstr>Initial Ideas</vt:lpstr>
      <vt:lpstr>Initial Ideas</vt:lpstr>
      <vt:lpstr>Design Animated</vt:lpstr>
      <vt:lpstr>Circuit</vt:lpstr>
      <vt:lpstr>Time delay &amp; Stop</vt:lpstr>
      <vt:lpstr>FEA Analysis</vt:lpstr>
      <vt:lpstr>FEA Analysis</vt:lpstr>
      <vt:lpstr>FEA Analysis</vt:lpstr>
      <vt:lpstr>Modified Frame</vt:lpstr>
      <vt:lpstr>Numerical Model </vt:lpstr>
      <vt:lpstr>Numerical Model</vt:lpstr>
      <vt:lpstr>Cost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Rishit Madireddy</dc:creator>
  <cp:lastModifiedBy>Rishit Madireddy</cp:lastModifiedBy>
  <cp:revision>2</cp:revision>
  <dcterms:created xsi:type="dcterms:W3CDTF">2025-02-11T12:33:38Z</dcterms:created>
  <dcterms:modified xsi:type="dcterms:W3CDTF">2025-09-18T21:09:56Z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0x010100E2C8F44DB8640340AE6AF8DAE54B66F9</vt:lpwstr>
  </property>
</Properties>
</file>